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6%20&#1075;&#1086;&#1076;\&#1085;&#1072;%2001.04.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6%20&#1075;&#1086;&#1076;\&#1085;&#1072;%2001.04.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6%20&#1075;&#1086;&#1076;\&#1085;&#1072;%2001.04.202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Исполнение бюджета Тонкинского муниципального округа по расходам по состоянию на 01.04.2026 г.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Раздел!$C$11</c:f>
              <c:strCache>
                <c:ptCount val="1"/>
                <c:pt idx="0">
                  <c:v>План, 678 882,6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Раздел!$C$12:$C$21</c:f>
              <c:numCache>
                <c:formatCode>#\ ##0.0</c:formatCode>
                <c:ptCount val="10"/>
                <c:pt idx="0">
                  <c:v>105270.6</c:v>
                </c:pt>
                <c:pt idx="1">
                  <c:v>581.6</c:v>
                </c:pt>
                <c:pt idx="2">
                  <c:v>32899.9</c:v>
                </c:pt>
                <c:pt idx="3">
                  <c:v>42639.199999999997</c:v>
                </c:pt>
                <c:pt idx="4">
                  <c:v>64537.1</c:v>
                </c:pt>
                <c:pt idx="5">
                  <c:v>280926.40000000002</c:v>
                </c:pt>
                <c:pt idx="6">
                  <c:v>117408.2</c:v>
                </c:pt>
                <c:pt idx="7">
                  <c:v>22940.2</c:v>
                </c:pt>
                <c:pt idx="8">
                  <c:v>8380.6</c:v>
                </c:pt>
                <c:pt idx="9">
                  <c:v>3298.8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9-4CC0-B80B-DB52EB2288FB}"/>
            </c:ext>
          </c:extLst>
        </c:ser>
        <c:ser>
          <c:idx val="1"/>
          <c:order val="1"/>
          <c:tx>
            <c:strRef>
              <c:f>Раздел!$D$11</c:f>
              <c:strCache>
                <c:ptCount val="1"/>
                <c:pt idx="0">
                  <c:v>Исполнено, 141 182,3 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Раздел!$D$12:$D$21</c:f>
              <c:numCache>
                <c:formatCode>#\ ##0.0</c:formatCode>
                <c:ptCount val="10"/>
                <c:pt idx="0">
                  <c:v>20516.7</c:v>
                </c:pt>
                <c:pt idx="1">
                  <c:v>76.2</c:v>
                </c:pt>
                <c:pt idx="2">
                  <c:v>7956.1</c:v>
                </c:pt>
                <c:pt idx="3">
                  <c:v>9021.4</c:v>
                </c:pt>
                <c:pt idx="4">
                  <c:v>5376.1</c:v>
                </c:pt>
                <c:pt idx="5">
                  <c:v>68452.800000000003</c:v>
                </c:pt>
                <c:pt idx="6">
                  <c:v>22421.200000000001</c:v>
                </c:pt>
                <c:pt idx="7">
                  <c:v>4086.1</c:v>
                </c:pt>
                <c:pt idx="8">
                  <c:v>2456.4</c:v>
                </c:pt>
                <c:pt idx="9">
                  <c:v>819.3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C9-4CC0-B80B-DB52EB2288FB}"/>
            </c:ext>
          </c:extLst>
        </c:ser>
        <c:ser>
          <c:idx val="2"/>
          <c:order val="2"/>
          <c:tx>
            <c:strRef>
              <c:f>Раздел!$E$11</c:f>
              <c:strCache>
                <c:ptCount val="1"/>
                <c:pt idx="0">
                  <c:v>Процент исполнения, 20,8 %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Раздел!$E$12:$E$21</c:f>
              <c:numCache>
                <c:formatCode>0.0</c:formatCode>
                <c:ptCount val="10"/>
                <c:pt idx="0">
                  <c:v>19.489487093262507</c:v>
                </c:pt>
                <c:pt idx="1">
                  <c:v>13.10178817056396</c:v>
                </c:pt>
                <c:pt idx="2">
                  <c:v>24.182748275830626</c:v>
                </c:pt>
                <c:pt idx="3">
                  <c:v>21.157526407624911</c:v>
                </c:pt>
                <c:pt idx="4">
                  <c:v>8.3302472531303717</c:v>
                </c:pt>
                <c:pt idx="5">
                  <c:v>24.366809242563175</c:v>
                </c:pt>
                <c:pt idx="6">
                  <c:v>19.096792217238661</c:v>
                </c:pt>
                <c:pt idx="7">
                  <c:v>17.811963278436981</c:v>
                </c:pt>
                <c:pt idx="8">
                  <c:v>29.310550557239338</c:v>
                </c:pt>
                <c:pt idx="9">
                  <c:v>24.836304110585665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C9-4CC0-B80B-DB52EB2288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1432960"/>
        <c:axId val="421433376"/>
        <c:axId val="0"/>
      </c:bar3DChart>
      <c:catAx>
        <c:axId val="42143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1433376"/>
        <c:crosses val="autoZero"/>
        <c:auto val="1"/>
        <c:lblAlgn val="ctr"/>
        <c:lblOffset val="100"/>
        <c:noMultiLvlLbl val="0"/>
      </c:catAx>
      <c:valAx>
        <c:axId val="4214333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4214329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effectLst/>
              </a:rPr>
              <a:t>Программно-целевая направленность</a:t>
            </a:r>
            <a:r>
              <a:rPr lang="ru-RU" sz="1800" b="1" baseline="0" dirty="0">
                <a:effectLst/>
              </a:rPr>
              <a:t> бюджета</a:t>
            </a:r>
            <a:r>
              <a:rPr lang="ru-RU" sz="1800" b="1" dirty="0">
                <a:effectLst/>
              </a:rPr>
              <a:t> на </a:t>
            </a:r>
            <a:r>
              <a:rPr lang="ru-RU" sz="1800" b="1" dirty="0" smtClean="0">
                <a:effectLst/>
              </a:rPr>
              <a:t>01.04.2026 </a:t>
            </a:r>
            <a:r>
              <a:rPr lang="ru-RU" sz="1800" b="1" dirty="0">
                <a:effectLst/>
              </a:rPr>
              <a:t>года,</a:t>
            </a:r>
            <a:r>
              <a:rPr lang="ru-RU" sz="1800" b="1" baseline="0" dirty="0">
                <a:effectLst/>
              </a:rPr>
              <a:t> тыс. руб.</a:t>
            </a:r>
            <a:endParaRPr lang="ru-RU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Ассигнования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прогрНепрогр!$A$5:$A$6</c:f>
              <c:strCache>
                <c:ptCount val="2"/>
                <c:pt idx="0">
                  <c:v>Программные расходы</c:v>
                </c:pt>
                <c:pt idx="1">
                  <c:v>Непрограммные расходы</c:v>
                </c:pt>
              </c:strCache>
            </c:strRef>
          </c:cat>
          <c:val>
            <c:numRef>
              <c:f>прогрНепрогр!$B$5:$B$6</c:f>
              <c:numCache>
                <c:formatCode>#\ ##0.0</c:formatCode>
                <c:ptCount val="2"/>
                <c:pt idx="0">
                  <c:v>614990</c:v>
                </c:pt>
                <c:pt idx="1">
                  <c:v>63892.5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D3-46AC-A4BD-E72F31F12959}"/>
            </c:ext>
          </c:extLst>
        </c:ser>
        <c:ser>
          <c:idx val="1"/>
          <c:order val="1"/>
          <c:tx>
            <c:v>Исполнение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F1F27B80-8866-4B82-BE41-F8C0D1891D68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E86C9FE8-EC20-49D8-A3F9-69DFD8E1FB03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04D3-46AC-A4BD-E72F31F1295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3A21505-9B23-41E3-951E-EFFD4DD45BD3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C7033214-75FF-4833-81AB-DD5CCF07AA32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04D3-46AC-A4BD-E72F31F129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прогрНепрогр!$A$5:$A$6</c:f>
              <c:strCache>
                <c:ptCount val="2"/>
                <c:pt idx="0">
                  <c:v>Программные расходы</c:v>
                </c:pt>
                <c:pt idx="1">
                  <c:v>Непрограммные расходы</c:v>
                </c:pt>
              </c:strCache>
            </c:strRef>
          </c:cat>
          <c:val>
            <c:numRef>
              <c:f>прогрНепрогр!$C$5:$C$6</c:f>
              <c:numCache>
                <c:formatCode>#\ ##0.0</c:formatCode>
                <c:ptCount val="2"/>
                <c:pt idx="0">
                  <c:v>127843.8</c:v>
                </c:pt>
                <c:pt idx="1">
                  <c:v>13338.4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прогрНепрогр!$D$5:$D$6</c15:f>
                <c15:dlblRangeCache>
                  <c:ptCount val="2"/>
                  <c:pt idx="0">
                    <c:v>20,8%</c:v>
                  </c:pt>
                  <c:pt idx="1">
                    <c:v>20,9%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04D3-46AC-A4BD-E72F31F129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9301344"/>
        <c:axId val="399300928"/>
      </c:barChart>
      <c:catAx>
        <c:axId val="399301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9300928"/>
        <c:crosses val="autoZero"/>
        <c:auto val="1"/>
        <c:lblAlgn val="ctr"/>
        <c:lblOffset val="100"/>
        <c:noMultiLvlLbl val="0"/>
      </c:catAx>
      <c:valAx>
        <c:axId val="3993009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39930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32261543833875422"/>
          <c:y val="0.147613805389226"/>
          <c:w val="0.42872612738102228"/>
          <c:h val="5.14854514550838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>
                <a:effectLst/>
              </a:rPr>
              <a:t>Исполнение муниципальных программ по состоянию на 01.04.2026 года,</a:t>
            </a:r>
            <a:r>
              <a:rPr lang="ru-RU" sz="1800" b="1" baseline="0">
                <a:effectLst/>
              </a:rPr>
              <a:t> тыс. руб.</a:t>
            </a:r>
          </a:p>
          <a:p>
            <a:pPr>
              <a:defRPr/>
            </a:pPr>
            <a:r>
              <a:rPr lang="ru-RU" sz="1800" b="1" baseline="0">
                <a:effectLst/>
              </a:rPr>
              <a:t>Профинансированы расходы по 15 программам из 24 </a:t>
            </a:r>
            <a:endParaRPr lang="ru-RU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9.2991452991453089E-2"/>
                  <c:y val="0"/>
                </c:manualLayout>
              </c:layout>
              <c:tx>
                <c:rich>
                  <a:bodyPr/>
                  <a:lstStyle/>
                  <a:p>
                    <a:fld id="{F061F7E6-2654-4354-84C8-9E40B72002EE}" type="CELLRANGE">
                      <a:rPr lang="en-US" baseline="0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2651E2E8-55C4-480C-A4D1-B87113727054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1CF5-4E93-A75D-A68E25312CF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7D78836-3D7D-42E0-88E7-793AAEEAF62A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33374300-E519-423C-B6AA-6B2E6A766E98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1CF5-4E93-A75D-A68E25312CF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478E3A74-11B8-48E6-AA31-90FF2D8AEAE9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00489F6C-67BB-49EF-84DD-F96A016C695A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CF5-4E93-A75D-A68E25312CF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3D3347F2-446D-405A-BA57-80867E0486A5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896B2C87-4B26-44ED-A49D-7F9999F38F83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1CF5-4E93-A75D-A68E25312CF1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DAB2C156-F627-4149-8F3B-A3F2CEE77C0C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F3BD78A3-8494-4317-8F67-EA91A7D0668E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1CF5-4E93-A75D-A68E25312CF1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DBB2CEA3-9E45-44C4-85C9-740E01DC9F2A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C99029AF-7E63-461C-8319-30B310823F8B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1CF5-4E93-A75D-A68E25312CF1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88441E68-C102-4A82-8F1B-040F10EBA1DE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6B499C2F-80A7-4BE2-9C0D-20D8FBB0203F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CF5-4E93-A75D-A68E25312CF1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DEB623BC-011B-4370-99A1-074ED3E638E3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AEBB30E7-F9A0-464E-9A37-D02C70E3DCED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1CF5-4E93-A75D-A68E25312CF1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A9B7EEE9-B93E-44D9-B3E6-EE943AA81797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EE94876C-6D25-4080-A521-9225FC3FCA5C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1CF5-4E93-A75D-A68E25312CF1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0C4216DC-5080-42DA-91A3-4228EBCBC8C7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D48D29FF-D6D1-40C5-AA5B-00E63B9C350A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1CF5-4E93-A75D-A68E25312CF1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fld id="{7038EDDE-EB17-4E00-9F15-2F077B2D3285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E6D87181-AFB0-44EA-88D3-86D6D4AF6606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CF5-4E93-A75D-A68E25312CF1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fld id="{B3544E8F-38FF-4633-9790-C606C377CD3E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9B374C35-842E-4A08-BB9D-25105FF5B480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1CF5-4E93-A75D-A68E25312CF1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fld id="{5AD1BA01-7669-427B-8CF1-F6EE64352CC0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47C58A0E-EAC9-43EA-BC18-68A6546E8DF1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1CF5-4E93-A75D-A68E25312CF1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fld id="{7534B036-3B0E-4CA7-9982-2CE1EEB0B625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3E16B27C-4550-4276-A126-1EF70C2C1421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1CF5-4E93-A75D-A68E25312CF1}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fld id="{AFA0E536-6F02-4990-B691-AC559590EB1C}" type="CELLRANGE">
                      <a:rPr lang="en-US"/>
                      <a:pPr/>
                      <a:t>[ДИАПАЗОН ЯЧЕЕК]</a:t>
                    </a:fld>
                    <a:r>
                      <a:rPr lang="en-US" baseline="0"/>
                      <a:t>; </a:t>
                    </a:r>
                    <a:fld id="{E90DDA73-6BEC-48C2-9BCD-EDD651D46CD0}" type="VALUE">
                      <a:rPr lang="en-US" baseline="0"/>
                      <a:pPr/>
                      <a:t>[ЗНАЧЕНИЕ]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1CF5-4E93-A75D-A68E25312C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'Исп МП'!$B$9:$B$23</c:f>
              <c:strCache>
                <c:ptCount val="15"/>
                <c:pt idx="0">
                  <c:v>МП "Развитие образования Тонкинского муниципального округа Нижегородской области"</c:v>
                </c:pt>
                <c:pt idx="1">
                  <c:v>МП "Социальная поддержка граждан Тонкинского муниципального округа Нижегородской области"</c:v>
                </c:pt>
                <c:pt idx="2">
                  <c:v>МП "Совершенствование социальной и инженерной инфраструктуры Тонкинского муниципального округа"</c:v>
                </c:pt>
                <c:pt idx="3">
                  <c:v>МП "Переселение граждан из аварийного жилищного фонда на территории Тонкинского муниципального округа Нижегородской области"</c:v>
                </c:pt>
                <c:pt idx="4">
                  <c:v>МП "Развитие культуры Тонкинского муниципального округа Нижегородской области "</c:v>
                </c:pt>
                <c:pt idx="5">
                  <c:v>МП "Развитие физической культуры и спорта в Тонкинском муниципальном округе Нижегородской области"</c:v>
                </c:pt>
                <c:pt idx="6">
                  <c:v>МП "Развитие агропромышленного комплекса Тонкинского муниципального округа Нижегородской области"</c:v>
                </c:pt>
                <c:pt idx="7">
                  <c:v>МП "Управление муниципальным имуществом Тонкинского муниципального округа Нижегородской области"</c:v>
                </c:pt>
                <c:pt idx="8">
                  <c:v>МП "Управление муниципальными финансами Тонкинского муниципального округа Нижегородской области"</c:v>
                </c:pt>
                <c:pt idx="9">
                  <c:v>МП " Обеспечение безопасности жизнедеятельности населения Тонкинского муниципального округа Нижегородской области "</c:v>
                </c:pt>
                <c:pt idx="10">
                  <c:v>МП "Профилактика правонарушений на территории Тонкинского муниципального округа Нижегородской области "</c:v>
                </c:pt>
                <c:pt idx="11">
                  <c:v>МП "Устройство контейнерных площадок на территории Тонкинского муниципального округа Нижегородской области "</c:v>
                </c:pt>
                <c:pt idx="12">
                  <c:v>МП "Информационное общество Тонкинского муниципального округа Нижегородской области"</c:v>
                </c:pt>
                <c:pt idx="13">
                  <c:v>МП "Развитие транспортной системы Тонкинского муниципального округа Нижегородской области"</c:v>
                </c:pt>
                <c:pt idx="14">
                  <c:v>МП "Благоустройство территории Тонкинского муниципального округа Нижегородской области"</c:v>
                </c:pt>
              </c:strCache>
            </c:strRef>
          </c:cat>
          <c:val>
            <c:numRef>
              <c:f>'Исп МП'!$D$9:$D$23</c:f>
              <c:numCache>
                <c:formatCode>#\ ##0.0</c:formatCode>
                <c:ptCount val="15"/>
                <c:pt idx="0">
                  <c:v>64904.6</c:v>
                </c:pt>
                <c:pt idx="1">
                  <c:v>1844.9</c:v>
                </c:pt>
                <c:pt idx="2">
                  <c:v>925.1</c:v>
                </c:pt>
                <c:pt idx="3">
                  <c:v>36</c:v>
                </c:pt>
                <c:pt idx="4">
                  <c:v>26165.5</c:v>
                </c:pt>
                <c:pt idx="5">
                  <c:v>2456.4</c:v>
                </c:pt>
                <c:pt idx="6">
                  <c:v>1413</c:v>
                </c:pt>
                <c:pt idx="7">
                  <c:v>1206.0999999999999</c:v>
                </c:pt>
                <c:pt idx="8">
                  <c:v>4219.3</c:v>
                </c:pt>
                <c:pt idx="9">
                  <c:v>8156.1</c:v>
                </c:pt>
                <c:pt idx="10">
                  <c:v>173.9</c:v>
                </c:pt>
                <c:pt idx="11">
                  <c:v>6</c:v>
                </c:pt>
                <c:pt idx="12">
                  <c:v>819.3</c:v>
                </c:pt>
                <c:pt idx="13">
                  <c:v>5729.3</c:v>
                </c:pt>
                <c:pt idx="14">
                  <c:v>9788.2999999999993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'Исп МП'!$E$9:$E$23</c15:f>
                <c15:dlblRangeCache>
                  <c:ptCount val="15"/>
                  <c:pt idx="0">
                    <c:v>24,3%</c:v>
                  </c:pt>
                  <c:pt idx="1">
                    <c:v>22,5%</c:v>
                  </c:pt>
                  <c:pt idx="2">
                    <c:v>8,8%</c:v>
                  </c:pt>
                  <c:pt idx="3">
                    <c:v>2,8%</c:v>
                  </c:pt>
                  <c:pt idx="4">
                    <c:v>19,8%</c:v>
                  </c:pt>
                  <c:pt idx="5">
                    <c:v>29,6%</c:v>
                  </c:pt>
                  <c:pt idx="6">
                    <c:v>20,1%</c:v>
                  </c:pt>
                  <c:pt idx="7">
                    <c:v>18,9%</c:v>
                  </c:pt>
                  <c:pt idx="8">
                    <c:v>19,4%</c:v>
                  </c:pt>
                  <c:pt idx="9">
                    <c:v>23,7%</c:v>
                  </c:pt>
                  <c:pt idx="10">
                    <c:v>22,3%</c:v>
                  </c:pt>
                  <c:pt idx="11">
                    <c:v>0,4%</c:v>
                  </c:pt>
                  <c:pt idx="12">
                    <c:v>24,8%</c:v>
                  </c:pt>
                  <c:pt idx="13">
                    <c:v>17,9%</c:v>
                  </c:pt>
                  <c:pt idx="14">
                    <c:v>16,8%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1CF5-4E93-A75D-A68E25312CF1}"/>
            </c:ext>
          </c:extLst>
        </c:ser>
        <c:ser>
          <c:idx val="2"/>
          <c:order val="1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'Исп МП'!$B$9:$B$23</c:f>
              <c:strCache>
                <c:ptCount val="15"/>
                <c:pt idx="0">
                  <c:v>МП "Развитие образования Тонкинского муниципального округа Нижегородской области"</c:v>
                </c:pt>
                <c:pt idx="1">
                  <c:v>МП "Социальная поддержка граждан Тонкинского муниципального округа Нижегородской области"</c:v>
                </c:pt>
                <c:pt idx="2">
                  <c:v>МП "Совершенствование социальной и инженерной инфраструктуры Тонкинского муниципального округа"</c:v>
                </c:pt>
                <c:pt idx="3">
                  <c:v>МП "Переселение граждан из аварийного жилищного фонда на территории Тонкинского муниципального округа Нижегородской области"</c:v>
                </c:pt>
                <c:pt idx="4">
                  <c:v>МП "Развитие культуры Тонкинского муниципального округа Нижегородской области "</c:v>
                </c:pt>
                <c:pt idx="5">
                  <c:v>МП "Развитие физической культуры и спорта в Тонкинском муниципальном округе Нижегородской области"</c:v>
                </c:pt>
                <c:pt idx="6">
                  <c:v>МП "Развитие агропромышленного комплекса Тонкинского муниципального округа Нижегородской области"</c:v>
                </c:pt>
                <c:pt idx="7">
                  <c:v>МП "Управление муниципальным имуществом Тонкинского муниципального округа Нижегородской области"</c:v>
                </c:pt>
                <c:pt idx="8">
                  <c:v>МП "Управление муниципальными финансами Тонкинского муниципального округа Нижегородской области"</c:v>
                </c:pt>
                <c:pt idx="9">
                  <c:v>МП " Обеспечение безопасности жизнедеятельности населения Тонкинского муниципального округа Нижегородской области "</c:v>
                </c:pt>
                <c:pt idx="10">
                  <c:v>МП "Профилактика правонарушений на территории Тонкинского муниципального округа Нижегородской области "</c:v>
                </c:pt>
                <c:pt idx="11">
                  <c:v>МП "Устройство контейнерных площадок на территории Тонкинского муниципального округа Нижегородской области "</c:v>
                </c:pt>
                <c:pt idx="12">
                  <c:v>МП "Информационное общество Тонкинского муниципального округа Нижегородской области"</c:v>
                </c:pt>
                <c:pt idx="13">
                  <c:v>МП "Развитие транспортной системы Тонкинского муниципального округа Нижегородской области"</c:v>
                </c:pt>
                <c:pt idx="14">
                  <c:v>МП "Благоустройство территории Тонкинского муниципального округа Нижегородской области"</c:v>
                </c:pt>
              </c:strCache>
            </c:strRef>
          </c:cat>
          <c:val>
            <c:numRef>
              <c:f>'Исп МП'!$E$9:$E$23</c:f>
              <c:numCache>
                <c:formatCode>0.0%</c:formatCode>
                <c:ptCount val="15"/>
                <c:pt idx="0">
                  <c:v>0.24314639859771789</c:v>
                </c:pt>
                <c:pt idx="1">
                  <c:v>0.22461527223142105</c:v>
                </c:pt>
                <c:pt idx="2">
                  <c:v>8.841801429827581E-2</c:v>
                </c:pt>
                <c:pt idx="3">
                  <c:v>2.7692307692307693E-2</c:v>
                </c:pt>
                <c:pt idx="4">
                  <c:v>0.19769509976366198</c:v>
                </c:pt>
                <c:pt idx="5">
                  <c:v>0.29564191750815411</c:v>
                </c:pt>
                <c:pt idx="6">
                  <c:v>0.20050516517198319</c:v>
                </c:pt>
                <c:pt idx="7">
                  <c:v>0.18888697477017521</c:v>
                </c:pt>
                <c:pt idx="8">
                  <c:v>0.19366491329532834</c:v>
                </c:pt>
                <c:pt idx="9">
                  <c:v>0.23731738046258283</c:v>
                </c:pt>
                <c:pt idx="10">
                  <c:v>0.2234069886947585</c:v>
                </c:pt>
                <c:pt idx="11">
                  <c:v>3.7917087967644083E-3</c:v>
                </c:pt>
                <c:pt idx="12">
                  <c:v>0.24836304110585664</c:v>
                </c:pt>
                <c:pt idx="13">
                  <c:v>0.17941852526884752</c:v>
                </c:pt>
                <c:pt idx="14">
                  <c:v>0.16768051912900622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CF5-4E93-A75D-A68E25312C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22162672"/>
        <c:axId val="422164752"/>
      </c:barChart>
      <c:catAx>
        <c:axId val="422162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2164752"/>
        <c:crosses val="autoZero"/>
        <c:auto val="1"/>
        <c:lblAlgn val="ctr"/>
        <c:lblOffset val="100"/>
        <c:noMultiLvlLbl val="0"/>
      </c:catAx>
      <c:valAx>
        <c:axId val="422164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2162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130924"/>
              </p:ext>
            </p:extLst>
          </p:nvPr>
        </p:nvGraphicFramePr>
        <p:xfrm>
          <a:off x="0" y="113865"/>
          <a:ext cx="9036497" cy="66275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273">
                  <a:extLst>
                    <a:ext uri="{9D8B030D-6E8A-4147-A177-3AD203B41FA5}">
                      <a16:colId xmlns:a16="http://schemas.microsoft.com/office/drawing/2014/main" val="3221476047"/>
                    </a:ext>
                  </a:extLst>
                </a:gridCol>
                <a:gridCol w="5656993">
                  <a:extLst>
                    <a:ext uri="{9D8B030D-6E8A-4147-A177-3AD203B41FA5}">
                      <a16:colId xmlns:a16="http://schemas.microsoft.com/office/drawing/2014/main" val="3031283793"/>
                    </a:ext>
                  </a:extLst>
                </a:gridCol>
                <a:gridCol w="734675">
                  <a:extLst>
                    <a:ext uri="{9D8B030D-6E8A-4147-A177-3AD203B41FA5}">
                      <a16:colId xmlns:a16="http://schemas.microsoft.com/office/drawing/2014/main" val="804657843"/>
                    </a:ext>
                  </a:extLst>
                </a:gridCol>
                <a:gridCol w="734675">
                  <a:extLst>
                    <a:ext uri="{9D8B030D-6E8A-4147-A177-3AD203B41FA5}">
                      <a16:colId xmlns:a16="http://schemas.microsoft.com/office/drawing/2014/main" val="3291572163"/>
                    </a:ext>
                  </a:extLst>
                </a:gridCol>
                <a:gridCol w="808142">
                  <a:extLst>
                    <a:ext uri="{9D8B030D-6E8A-4147-A177-3AD203B41FA5}">
                      <a16:colId xmlns:a16="http://schemas.microsoft.com/office/drawing/2014/main" val="2374117577"/>
                    </a:ext>
                  </a:extLst>
                </a:gridCol>
                <a:gridCol w="587739">
                  <a:extLst>
                    <a:ext uri="{9D8B030D-6E8A-4147-A177-3AD203B41FA5}">
                      <a16:colId xmlns:a16="http://schemas.microsoft.com/office/drawing/2014/main" val="3057303814"/>
                    </a:ext>
                  </a:extLst>
                </a:gridCol>
              </a:tblGrid>
              <a:tr h="183107">
                <a:tc gridSpan="6">
                  <a:txBody>
                    <a:bodyPr/>
                    <a:lstStyle/>
                    <a:p>
                      <a:pPr algn="ctr" fontAlgn="t"/>
                      <a:r>
                        <a:rPr lang="ru-RU" sz="1000" b="1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 в разрезе разделов (подразделов) по состоянию на 01.04.2026 года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897485"/>
                  </a:ext>
                </a:extLst>
              </a:tr>
              <a:tr h="3838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Первоначальный бюджет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01.04.2026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Исполнение на 01.04.2026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849071001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Расходы бюджета округа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639 535,7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678 882,6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141 182,3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136553429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ОБЩЕГОСУДАРСТВЕННЫЕ ВОПРОСЫ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100 203,4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105 270,6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20 516,7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764008189"/>
                  </a:ext>
                </a:extLst>
              </a:tr>
              <a:tr h="2083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3 801,8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3 801,8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846,0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043389660"/>
                  </a:ext>
                </a:extLst>
              </a:tr>
              <a:tr h="2900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3 024,0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3 024,0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571,0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059267763"/>
                  </a:ext>
                </a:extLst>
              </a:tr>
              <a:tr h="2900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Функционирование Правительства Российской Федерации, высших исполнительных органов субъектов Российской Федерации, местных администраций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44 085,5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44 111,7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9 710,2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22,0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765640746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Судебная система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997238797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19 839,2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19 363,4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4 391,3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22,7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709649899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0111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Резервные фонды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3 000,0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8 439,7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586625960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0113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26 387,2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26 464,3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4 998,2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18,9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783875829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ОБОРОНА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13656498"/>
                  </a:ext>
                </a:extLst>
              </a:tr>
              <a:tr h="191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0203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Мобилизационная и вневойсковая подготовка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13,1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080445502"/>
                  </a:ext>
                </a:extLst>
              </a:tr>
              <a:tr h="18310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7 956,1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705653184"/>
                  </a:ext>
                </a:extLst>
              </a:tr>
              <a:tr h="1911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0310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7 956,1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297964040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НАЦИОНАЛЬНАЯ ЭКОНОМИКА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34 229,7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42 639,2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9 021,4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21,2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537944726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Сельское хозяйство и рыболовство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7 379,5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7 047,2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1 413,0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275297809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Водное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738,0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938,0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813917051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Транспорт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754,0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32,8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220377480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Дорожное хозяйство (дорожные фонды)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19 134,4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27 676,2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5 729,3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055788036"/>
                  </a:ext>
                </a:extLst>
              </a:tr>
              <a:tr h="191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0412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национальной экономики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4 677,8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4 677,8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925,1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522354021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ЖИЛИЩНО-КОММУНАЛЬНОЕ ХОЗЯЙСТВО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50 081,1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64 537,1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5 376,1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802716458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Жилищное хозяйство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4 135,5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4 135,5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431750088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Коммунальное хозяйство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10 770,2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11 909,3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439251725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Благоустройство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13 066,8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26 383,8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673,1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297639152"/>
                  </a:ext>
                </a:extLst>
              </a:tr>
              <a:tr h="191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Другие вопросы в области жилищно-коммунального хозяйства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22 108,6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22 108,6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4 625,8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20,9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79557611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ОБРАЗОВАНИЕ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280 067,1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280 926,4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68 452,8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320092521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Дошкольное образование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58 758,2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58 758,2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15 492,7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26,4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477587409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Общее образование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138 336,6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139 150,6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34 023,9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24,5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156798646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Дополнительное образование детей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35 167,0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35 203,0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8 737,1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273985746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Молодежная политика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2 637,1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2 637,1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006927571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Другие вопросы в области образования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45 168,2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45 177,5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10 199,1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22,6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808467570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КУЛЬТУРА, КИНЕМАТОГРАФИЯ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117 308,2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117 408,2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22 421,2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19,1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285719803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0801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Культура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107 007,1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107 107,1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20 318,8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241197115"/>
                  </a:ext>
                </a:extLst>
              </a:tr>
              <a:tr h="19190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Другие вопросы в области культуры, кинематографии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10 301,1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10 301,1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2 102,3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20,4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4203128450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СОЦИАЛЬНАЯ ПОЛИТИКА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13 369,3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22 940,2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4 086,1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17,8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176097858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Пенсионное обеспечение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1 655,0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23,0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2058108645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Социальное обеспечение населения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596,0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2 746,0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2 234,9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3373595968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Охрана семьи и детства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5 573,3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12 994,2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372574621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ФИЗИЧЕСКАЯ КУЛЬТУРА И СПОРТ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8 380,6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2 456,4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29,3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676168678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1102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Массовый спорт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8 380,6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2 456,4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29,3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096980259"/>
                  </a:ext>
                </a:extLst>
              </a:tr>
              <a:tr h="12559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СРЕДСТВА МАССОВОЙ ИНФОРМАЦИИ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819,3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871055053"/>
                  </a:ext>
                </a:extLst>
              </a:tr>
              <a:tr h="1255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Периодическая печать и издательства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819,3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2712" marR="2712" marT="2712" marB="0" anchor="b"/>
                </a:tc>
                <a:extLst>
                  <a:ext uri="{0D108BD9-81ED-4DB2-BD59-A6C34878D82A}">
                    <a16:rowId xmlns:a16="http://schemas.microsoft.com/office/drawing/2014/main" val="1712688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539351"/>
              </p:ext>
            </p:extLst>
          </p:nvPr>
        </p:nvGraphicFramePr>
        <p:xfrm>
          <a:off x="0" y="116632"/>
          <a:ext cx="9036496" cy="6624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058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277748"/>
              </p:ext>
            </p:extLst>
          </p:nvPr>
        </p:nvGraphicFramePr>
        <p:xfrm>
          <a:off x="107504" y="6"/>
          <a:ext cx="8928992" cy="7124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76664">
                  <a:extLst>
                    <a:ext uri="{9D8B030D-6E8A-4147-A177-3AD203B41FA5}">
                      <a16:colId xmlns:a16="http://schemas.microsoft.com/office/drawing/2014/main" val="293089717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9820628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688824496"/>
                    </a:ext>
                  </a:extLst>
                </a:gridCol>
                <a:gridCol w="725017">
                  <a:extLst>
                    <a:ext uri="{9D8B030D-6E8A-4147-A177-3AD203B41FA5}">
                      <a16:colId xmlns:a16="http://schemas.microsoft.com/office/drawing/2014/main" val="2532810444"/>
                    </a:ext>
                  </a:extLst>
                </a:gridCol>
                <a:gridCol w="643135">
                  <a:extLst>
                    <a:ext uri="{9D8B030D-6E8A-4147-A177-3AD203B41FA5}">
                      <a16:colId xmlns:a16="http://schemas.microsoft.com/office/drawing/2014/main" val="1651089458"/>
                    </a:ext>
                  </a:extLst>
                </a:gridCol>
              </a:tblGrid>
              <a:tr h="273953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ru-RU" sz="1000" b="1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в разрезе муниципальных программ  по состоянию на 01.04.2026 года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209116"/>
                  </a:ext>
                </a:extLst>
              </a:tr>
              <a:tr h="5203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КЦСР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Первоначальный бюджет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Уточненный план на 01.04.2026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на 01.04.2026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653894926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Итого расходы бюджета округа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639 535,7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678 882,6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141 182,3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20,8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735603500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Программные расходы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575 368,3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614 990,0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127 843,8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20,8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480994647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образования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266 077,0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266 936,3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64 904,6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24,3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791646581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"Социальная поддержка граждан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8 154,8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8 213,6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1 844,9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22,5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13433477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"Обеспечение населения Тонкинского муниципального округа Нижегородской области доступным и комфортным жильем"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7 153,9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14 574,8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424870251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"Совершенствование социальной и инженерной инфраструктуры Тонкинского муниципального округа"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5 587,8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10 462,8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925,1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8,8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30248421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"Переселение граждан из аварийного жилищного фонда на территории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1 300,0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1 300,0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36,0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2,8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459339026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МП "Развитие культуры Тонкинского муниципального округа Нижегородской области "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132 252,9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132 352,8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26 165,5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19,8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720495363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физической культуры и спорта в Тонкинском муниципальном округе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7 424,7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8 308,7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2 456,4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29,6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641981491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агропромышленного комплекса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7 379,5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7 047,2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1 413,0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20,1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466906348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"Управление муниципальным имуществом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6 385,3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6 385,3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1 206,1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18,9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4053069741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"Управление муниципальными финансами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21 786,6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21 786,6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4 219,3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19,4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181159775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предпринимательства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540,0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540,0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310988341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 Обеспечение безопасности жизнедеятельности населения Тонкинского муниципального округа Нижегородской области 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34 167,9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34 367,9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8 156,1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23,7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767048348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"Профилактика правонарушений на территории Тонкинского муниципального округа Нижегородской области 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761,0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778,4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173,9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22,3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21741301"/>
                  </a:ext>
                </a:extLst>
              </a:tr>
              <a:tr h="1162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МП "Кадры" Тонкинского муниципального округа Нижегородской области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334006526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"Формирование комфортной городской среды </a:t>
                      </a:r>
                      <a:r>
                        <a:rPr lang="ru-RU" sz="1000" u="none" strike="noStrike" dirty="0" err="1">
                          <a:effectLst/>
                          <a:latin typeface="Arial Narrow" panose="020B0606020202030204" pitchFamily="34" charset="0"/>
                        </a:rPr>
                        <a:t>р.п</a:t>
                      </a:r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. Тонкино Тонкинского муниципального округа Нижегородской области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5 910,1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5 910,2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793584600"/>
                  </a:ext>
                </a:extLst>
              </a:tr>
              <a:tr h="520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"Обеспечение беспрепятственного доступа инвалидов и маломобильных групп населения доступной среды жизнедеятельности в целях обеспечения им равных возможностей и социальной интеграции в обществе в Тонкинском муниципальном округе Нижегородской области 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028592895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"Устройство контейнерных площадок на территории Тонкинского муниципального округа Нижегородской области 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503,2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1 582,4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54425459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"Информационное общество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819,3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24,8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2129584198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"Укрепление здоровья населения Тонкинского муниципального округа Нижегородской области 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71,9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71,9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000654988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туризма в Тонкинском муниципальном округе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4205606520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транспортной системы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19 134,4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31 932,6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5 729,3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17,9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869428847"/>
                  </a:ext>
                </a:extLst>
              </a:tr>
              <a:tr h="26019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"Использование и охрана земель сельскохозяйственного назначения на территории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565,0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565,0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166830656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МП "Благоустройство территории Тонкинского муниципального округа Нижегородской области"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46 713,5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58 374,7</a:t>
                      </a:r>
                      <a:endParaRPr lang="ru-RU" sz="10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9 788,3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16,8</a:t>
                      </a:r>
                      <a:endParaRPr lang="ru-RU" sz="10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3535194924"/>
                  </a:ext>
                </a:extLst>
              </a:tr>
              <a:tr h="13009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Непрограммные расходы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64 167,4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Arial Narrow" panose="020B0606020202030204" pitchFamily="34" charset="0"/>
                        </a:rPr>
                        <a:t>63 892,5</a:t>
                      </a:r>
                      <a:endParaRPr lang="ru-RU" sz="10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13 338,4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  <a:latin typeface="Arial Narrow" panose="020B0606020202030204" pitchFamily="34" charset="0"/>
                        </a:rPr>
                        <a:t>20,9</a:t>
                      </a:r>
                      <a:endParaRPr lang="ru-RU" sz="10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92" marR="3692" marT="3692" marB="0" anchor="b"/>
                </a:tc>
                <a:extLst>
                  <a:ext uri="{0D108BD9-81ED-4DB2-BD59-A6C34878D82A}">
                    <a16:rowId xmlns:a16="http://schemas.microsoft.com/office/drawing/2014/main" val="1114102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602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044207"/>
              </p:ext>
            </p:extLst>
          </p:nvPr>
        </p:nvGraphicFramePr>
        <p:xfrm>
          <a:off x="-75741" y="0"/>
          <a:ext cx="9219741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372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638418"/>
              </p:ext>
            </p:extLst>
          </p:nvPr>
        </p:nvGraphicFramePr>
        <p:xfrm>
          <a:off x="107504" y="116632"/>
          <a:ext cx="8928992" cy="6624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5663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1020</Words>
  <Application>Microsoft Office PowerPoint</Application>
  <PresentationFormat>Экран (4:3)</PresentationFormat>
  <Paragraphs>383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38</cp:revision>
  <dcterms:created xsi:type="dcterms:W3CDTF">2025-01-27T11:38:37Z</dcterms:created>
  <dcterms:modified xsi:type="dcterms:W3CDTF">2026-04-29T12:50:17Z</dcterms:modified>
</cp:coreProperties>
</file>